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6/6/2014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GB"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6/6/2014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6/6/2014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6/6/2014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6/6/2014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GB"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6/6/2014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GB"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01F9CA3-105E-4857-9057-6DB6197DA786}" type="datetimeFigureOut">
              <a:rPr lang="en-US" smtClean="0"/>
              <a:t>6/6/2014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GB"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01F9CA3-105E-4857-9057-6DB6197DA786}" type="datetimeFigureOut">
              <a:rPr lang="en-US" smtClean="0"/>
              <a:t>6/6/2014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B01F9CA3-105E-4857-9057-6DB6197DA786}" type="datetimeFigureOut">
              <a:rPr lang="en-US" smtClean="0"/>
              <a:t>6/6/2014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B01F9CA3-105E-4857-9057-6DB6197DA786}" type="datetimeFigureOut">
              <a:rPr lang="en-US" smtClean="0"/>
              <a:t>6/6/2014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F9CA3-105E-4857-9057-6DB6197DA786}" type="datetimeFigureOut">
              <a:rPr lang="en-US" smtClean="0"/>
              <a:t>6/6/2014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6/6/2014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B01F9CA3-105E-4857-9057-6DB6197DA786}" type="datetimeFigureOut">
              <a:rPr lang="en-US" smtClean="0"/>
              <a:t>6/6/2014</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www.teachingmusic.org.uk"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www.teachingmusic.org.uk"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tes.co.uk" TargetMode="External"/><Relationship Id="rId7" Type="http://schemas.openxmlformats.org/officeDocument/2006/relationships/hyperlink" Target="http://www.cavatina.net" TargetMode="External"/><Relationship Id="rId2" Type="http://schemas.openxmlformats.org/officeDocument/2006/relationships/hyperlink" Target="http://www.teachingmusic.org.uk" TargetMode="External"/><Relationship Id="rId1" Type="http://schemas.openxmlformats.org/officeDocument/2006/relationships/slideLayout" Target="../slideLayouts/slideLayout2.xml"/><Relationship Id="rId6" Type="http://schemas.openxmlformats.org/officeDocument/2006/relationships/hyperlink" Target="http://www.inspire-works.co.uk" TargetMode="External"/><Relationship Id="rId5" Type="http://schemas.openxmlformats.org/officeDocument/2006/relationships/hyperlink" Target="http://www.musicforchange.org" TargetMode="External"/><Relationship Id="rId4" Type="http://schemas.openxmlformats.org/officeDocument/2006/relationships/hyperlink" Target="mailto:dstowe@wandsworth.gov.u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8.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 Id="rId6" Type="http://schemas.openxmlformats.org/officeDocument/2006/relationships/image" Target="../media/image10.gif"/><Relationship Id="rId5" Type="http://schemas.openxmlformats.org/officeDocument/2006/relationships/image" Target="../media/image9.gif"/><Relationship Id="rId4" Type="http://schemas.openxmlformats.org/officeDocument/2006/relationships/image" Target="../media/image8.gif"/></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Music and the new curriculum 2014</a:t>
            </a:r>
            <a:endParaRPr lang="en-US" dirty="0"/>
          </a:p>
        </p:txBody>
      </p:sp>
      <p:sp>
        <p:nvSpPr>
          <p:cNvPr id="3" name="Subtitle 2"/>
          <p:cNvSpPr>
            <a:spLocks noGrp="1"/>
          </p:cNvSpPr>
          <p:nvPr>
            <p:ph type="subTitle" idx="1"/>
          </p:nvPr>
        </p:nvSpPr>
        <p:spPr/>
        <p:txBody>
          <a:bodyPr/>
          <a:lstStyle/>
          <a:p>
            <a:r>
              <a:rPr lang="en-US" dirty="0" smtClean="0"/>
              <a:t>Subject specific guidance produced by the </a:t>
            </a:r>
            <a:r>
              <a:rPr lang="en-US" dirty="0" err="1" smtClean="0"/>
              <a:t>Wandsworth</a:t>
            </a:r>
            <a:r>
              <a:rPr lang="en-US" dirty="0" smtClean="0"/>
              <a:t> Music Curriculum Development Group</a:t>
            </a:r>
            <a:endParaRPr lang="en-US" dirty="0"/>
          </a:p>
        </p:txBody>
      </p:sp>
    </p:spTree>
    <p:extLst>
      <p:ext uri="{BB962C8B-B14F-4D97-AF65-F5344CB8AC3E}">
        <p14:creationId xmlns:p14="http://schemas.microsoft.com/office/powerpoint/2010/main" val="3163858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059743"/>
          </a:xfrm>
        </p:spPr>
        <p:txBody>
          <a:bodyPr/>
          <a:lstStyle/>
          <a:p>
            <a:r>
              <a:rPr lang="en-US" dirty="0" smtClean="0"/>
              <a:t>Instrumental Learning</a:t>
            </a:r>
            <a:endParaRPr lang="en-US" dirty="0"/>
          </a:p>
        </p:txBody>
      </p:sp>
      <p:sp>
        <p:nvSpPr>
          <p:cNvPr id="4" name="TextBox 3"/>
          <p:cNvSpPr txBox="1"/>
          <p:nvPr/>
        </p:nvSpPr>
        <p:spPr>
          <a:xfrm>
            <a:off x="793709" y="1167319"/>
            <a:ext cx="7666300" cy="1754327"/>
          </a:xfrm>
          <a:prstGeom prst="rect">
            <a:avLst/>
          </a:prstGeom>
          <a:noFill/>
        </p:spPr>
        <p:txBody>
          <a:bodyPr wrap="square" rtlCol="0">
            <a:spAutoFit/>
          </a:bodyPr>
          <a:lstStyle/>
          <a:p>
            <a:r>
              <a:rPr lang="en-US" dirty="0" smtClean="0"/>
              <a:t>The new curriculum stands alongside the National Plan for Music Education, 2011, in clearly stating the aim:</a:t>
            </a:r>
          </a:p>
          <a:p>
            <a:endParaRPr lang="en-US" dirty="0" smtClean="0"/>
          </a:p>
          <a:p>
            <a:r>
              <a:rPr lang="en-US" dirty="0" smtClean="0">
                <a:solidFill>
                  <a:schemeClr val="accent1"/>
                </a:solidFill>
              </a:rPr>
              <a:t>‘that all pupils have the opportunity to learn a musical instrument … and have the opportunity to progress to the next level of musical excellence.’</a:t>
            </a:r>
          </a:p>
        </p:txBody>
      </p:sp>
      <p:sp>
        <p:nvSpPr>
          <p:cNvPr id="5" name="TextBox 4"/>
          <p:cNvSpPr txBox="1"/>
          <p:nvPr/>
        </p:nvSpPr>
        <p:spPr>
          <a:xfrm>
            <a:off x="793709" y="2921646"/>
            <a:ext cx="7909082" cy="923330"/>
          </a:xfrm>
          <a:prstGeom prst="rect">
            <a:avLst/>
          </a:prstGeom>
          <a:noFill/>
        </p:spPr>
        <p:txBody>
          <a:bodyPr wrap="square" rtlCol="0">
            <a:spAutoFit/>
          </a:bodyPr>
          <a:lstStyle/>
          <a:p>
            <a:r>
              <a:rPr lang="en-US" dirty="0" smtClean="0"/>
              <a:t>At KS2, pupils should be taught to ‘play and perform in </a:t>
            </a:r>
            <a:r>
              <a:rPr lang="en-US" b="1" dirty="0" smtClean="0"/>
              <a:t>solo</a:t>
            </a:r>
            <a:r>
              <a:rPr lang="en-US" dirty="0" smtClean="0"/>
              <a:t> and </a:t>
            </a:r>
            <a:r>
              <a:rPr lang="en-US" b="1" dirty="0" smtClean="0"/>
              <a:t>ensemble</a:t>
            </a:r>
            <a:r>
              <a:rPr lang="en-US" dirty="0" smtClean="0"/>
              <a:t> contexts, using their voices </a:t>
            </a:r>
            <a:r>
              <a:rPr lang="en-US" b="1" dirty="0" smtClean="0"/>
              <a:t>and</a:t>
            </a:r>
            <a:r>
              <a:rPr lang="en-US" dirty="0" smtClean="0"/>
              <a:t> playing musical instruments with </a:t>
            </a:r>
            <a:r>
              <a:rPr lang="en-US" b="1" dirty="0" smtClean="0"/>
              <a:t>increasing</a:t>
            </a:r>
            <a:r>
              <a:rPr lang="en-US" dirty="0" smtClean="0"/>
              <a:t> accuracy, fluency, control and expression.’</a:t>
            </a:r>
            <a:endParaRPr lang="en-US" dirty="0"/>
          </a:p>
        </p:txBody>
      </p:sp>
      <p:sp>
        <p:nvSpPr>
          <p:cNvPr id="7" name="TextBox 6"/>
          <p:cNvSpPr txBox="1"/>
          <p:nvPr/>
        </p:nvSpPr>
        <p:spPr>
          <a:xfrm>
            <a:off x="793709" y="3922192"/>
            <a:ext cx="8114512" cy="2677656"/>
          </a:xfrm>
          <a:prstGeom prst="rect">
            <a:avLst/>
          </a:prstGeom>
          <a:noFill/>
        </p:spPr>
        <p:txBody>
          <a:bodyPr wrap="square" rtlCol="0">
            <a:spAutoFit/>
          </a:bodyPr>
          <a:lstStyle/>
          <a:p>
            <a:pPr marL="285750" indent="-285750">
              <a:buFont typeface="Arial"/>
              <a:buChar char="•"/>
            </a:pPr>
            <a:r>
              <a:rPr lang="en-US" sz="1400" u="sng" dirty="0" smtClean="0"/>
              <a:t>Solo and ensemble:</a:t>
            </a:r>
            <a:r>
              <a:rPr lang="en-US" sz="1400" dirty="0" smtClean="0"/>
              <a:t> this means creating opportunities for pupils to sing or play instruments on their own as well as in small groups, classes or phases.</a:t>
            </a:r>
          </a:p>
          <a:p>
            <a:pPr marL="285750" indent="-285750">
              <a:buFont typeface="Arial"/>
              <a:buChar char="•"/>
            </a:pPr>
            <a:r>
              <a:rPr lang="en-US" sz="1400" u="sng" dirty="0" smtClean="0"/>
              <a:t>Singing </a:t>
            </a:r>
            <a:r>
              <a:rPr lang="en-US" sz="1400" b="1" u="sng" dirty="0" smtClean="0"/>
              <a:t>and</a:t>
            </a:r>
            <a:r>
              <a:rPr lang="en-US" sz="1400" u="sng" dirty="0" smtClean="0"/>
              <a:t> playing instruments is a requirement at KS2.</a:t>
            </a:r>
            <a:r>
              <a:rPr lang="en-US" sz="1400" dirty="0" smtClean="0"/>
              <a:t>  This could include orchestral instruments or instruments such as the recorder, </a:t>
            </a:r>
            <a:r>
              <a:rPr lang="en-US" sz="1400" dirty="0" err="1" smtClean="0"/>
              <a:t>ukelele</a:t>
            </a:r>
            <a:r>
              <a:rPr lang="en-US" sz="1400" dirty="0" smtClean="0"/>
              <a:t> or ocarina that lend themselves well to primary tuition.  It could also include tuned percussion instruments, such as xylophones and glockenspiels.</a:t>
            </a:r>
          </a:p>
          <a:p>
            <a:pPr marL="285750" indent="-285750">
              <a:buFont typeface="Arial"/>
              <a:buChar char="•"/>
            </a:pPr>
            <a:r>
              <a:rPr lang="en-US" sz="1400" u="sng" dirty="0" smtClean="0"/>
              <a:t>Progression:</a:t>
            </a:r>
            <a:r>
              <a:rPr lang="en-US" sz="1400" dirty="0" smtClean="0"/>
              <a:t> Pupils must be given opportunities to make progress.  This means careful re-consideration of one-off workshops or short courses of tuition that only last one term, for example.  It also means exploring the possibility of continuing small group tuition for children who wish to progress beyond an initial year of learning or embedding ongoing opportunities to play tuned percussion, for example, within the curriculum scheme of work.</a:t>
            </a:r>
            <a:endParaRPr lang="en-US" sz="1400" u="sng" dirty="0" smtClean="0"/>
          </a:p>
        </p:txBody>
      </p:sp>
    </p:spTree>
    <p:extLst>
      <p:ext uri="{BB962C8B-B14F-4D97-AF65-F5344CB8AC3E}">
        <p14:creationId xmlns:p14="http://schemas.microsoft.com/office/powerpoint/2010/main" val="1874821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059743"/>
          </a:xfrm>
        </p:spPr>
        <p:txBody>
          <a:bodyPr/>
          <a:lstStyle/>
          <a:p>
            <a:r>
              <a:rPr lang="en-US" dirty="0" smtClean="0"/>
              <a:t>Music and technology</a:t>
            </a:r>
            <a:endParaRPr lang="en-US" dirty="0"/>
          </a:p>
        </p:txBody>
      </p:sp>
      <p:sp>
        <p:nvSpPr>
          <p:cNvPr id="4" name="TextBox 3"/>
          <p:cNvSpPr txBox="1"/>
          <p:nvPr/>
        </p:nvSpPr>
        <p:spPr>
          <a:xfrm>
            <a:off x="793709" y="1167319"/>
            <a:ext cx="7666300" cy="923330"/>
          </a:xfrm>
          <a:prstGeom prst="rect">
            <a:avLst/>
          </a:prstGeom>
          <a:noFill/>
        </p:spPr>
        <p:txBody>
          <a:bodyPr wrap="square" rtlCol="0">
            <a:spAutoFit/>
          </a:bodyPr>
          <a:lstStyle/>
          <a:p>
            <a:r>
              <a:rPr lang="en-US" dirty="0" smtClean="0"/>
              <a:t>The new curriculum makes scant reference to the role of technology:</a:t>
            </a:r>
          </a:p>
          <a:p>
            <a:r>
              <a:rPr lang="en-US" dirty="0" smtClean="0">
                <a:solidFill>
                  <a:schemeClr val="accent1"/>
                </a:solidFill>
              </a:rPr>
              <a:t>‘The NC for music aims to ensure that all pupils learn to … use technology appropriately.’</a:t>
            </a:r>
            <a:endParaRPr lang="en-US" u="sng" dirty="0"/>
          </a:p>
        </p:txBody>
      </p:sp>
      <p:sp>
        <p:nvSpPr>
          <p:cNvPr id="3" name="TextBox 2"/>
          <p:cNvSpPr txBox="1"/>
          <p:nvPr/>
        </p:nvSpPr>
        <p:spPr>
          <a:xfrm>
            <a:off x="793709" y="2090649"/>
            <a:ext cx="8105175" cy="2862323"/>
          </a:xfrm>
          <a:prstGeom prst="rect">
            <a:avLst/>
          </a:prstGeom>
          <a:noFill/>
        </p:spPr>
        <p:txBody>
          <a:bodyPr wrap="square" rtlCol="0">
            <a:spAutoFit/>
          </a:bodyPr>
          <a:lstStyle/>
          <a:p>
            <a:r>
              <a:rPr lang="en-US" dirty="0" err="1" smtClean="0"/>
              <a:t>Ofsted</a:t>
            </a:r>
            <a:r>
              <a:rPr lang="en-US" dirty="0" smtClean="0"/>
              <a:t> strongly advises that schools should use technology to ‘promote </a:t>
            </a:r>
            <a:r>
              <a:rPr lang="en-US" b="1" dirty="0" smtClean="0"/>
              <a:t>creativity</a:t>
            </a:r>
            <a:r>
              <a:rPr lang="en-US" dirty="0" smtClean="0"/>
              <a:t>, widen </a:t>
            </a:r>
            <a:r>
              <a:rPr lang="en-US" b="1" dirty="0" smtClean="0"/>
              <a:t>inclusion</a:t>
            </a:r>
            <a:r>
              <a:rPr lang="en-US" dirty="0" smtClean="0"/>
              <a:t>, and make </a:t>
            </a:r>
            <a:r>
              <a:rPr lang="en-US" b="1" dirty="0" smtClean="0"/>
              <a:t>assessment</a:t>
            </a:r>
            <a:r>
              <a:rPr lang="en-US" dirty="0" smtClean="0"/>
              <a:t> more musical by:</a:t>
            </a:r>
          </a:p>
          <a:p>
            <a:pPr marL="285750" indent="-285750">
              <a:buFont typeface="Arial"/>
              <a:buChar char="•"/>
            </a:pPr>
            <a:r>
              <a:rPr lang="en-US" dirty="0" smtClean="0"/>
              <a:t>Significantly improving the use of music technology to record, store, listen to and assess pupils’ work</a:t>
            </a:r>
          </a:p>
          <a:p>
            <a:pPr marL="285750" indent="-285750">
              <a:buFont typeface="Arial"/>
              <a:buChar char="•"/>
            </a:pPr>
            <a:r>
              <a:rPr lang="en-US" dirty="0" smtClean="0"/>
              <a:t>Placing greater emphasis on pupils’ musical development through the use of technology – with the acquisition of technical skills and knowledge supporting, rather than driving, musical learning</a:t>
            </a:r>
          </a:p>
          <a:p>
            <a:pPr marL="285750" indent="-285750">
              <a:buFont typeface="Arial"/>
              <a:buChar char="•"/>
            </a:pPr>
            <a:r>
              <a:rPr lang="en-US" dirty="0" smtClean="0"/>
              <a:t>Making more creative and effective use of music technology to support performing and listening work.’</a:t>
            </a:r>
          </a:p>
          <a:p>
            <a:r>
              <a:rPr lang="en-US" dirty="0" smtClean="0"/>
              <a:t>(</a:t>
            </a:r>
            <a:r>
              <a:rPr lang="en-US" dirty="0" err="1" smtClean="0"/>
              <a:t>Ofsted</a:t>
            </a:r>
            <a:r>
              <a:rPr lang="en-US" dirty="0" smtClean="0"/>
              <a:t> Report 2012: Music in Schools: Wider Still, and Wider)</a:t>
            </a:r>
            <a:endParaRPr lang="en-US" dirty="0"/>
          </a:p>
        </p:txBody>
      </p:sp>
      <p:sp>
        <p:nvSpPr>
          <p:cNvPr id="7" name="TextBox 6"/>
          <p:cNvSpPr txBox="1"/>
          <p:nvPr/>
        </p:nvSpPr>
        <p:spPr>
          <a:xfrm>
            <a:off x="793709" y="5280158"/>
            <a:ext cx="7943281" cy="1200329"/>
          </a:xfrm>
          <a:prstGeom prst="rect">
            <a:avLst/>
          </a:prstGeom>
          <a:noFill/>
        </p:spPr>
        <p:txBody>
          <a:bodyPr wrap="square" rtlCol="0">
            <a:spAutoFit/>
          </a:bodyPr>
          <a:lstStyle/>
          <a:p>
            <a:r>
              <a:rPr lang="en-US" dirty="0" smtClean="0"/>
              <a:t>Further helpful information and resources can </a:t>
            </a:r>
            <a:r>
              <a:rPr lang="en-US" dirty="0"/>
              <a:t>be found at </a:t>
            </a:r>
            <a:endParaRPr lang="en-US" dirty="0" smtClean="0"/>
          </a:p>
          <a:p>
            <a:r>
              <a:rPr lang="en-US" dirty="0" smtClean="0">
                <a:hlinkClick r:id="rId2"/>
              </a:rPr>
              <a:t>www.teachingmusic.org.uk</a:t>
            </a:r>
            <a:r>
              <a:rPr lang="en-US" dirty="0" smtClean="0"/>
              <a:t>.  Visit the ‘ITT Primary Music &amp; Guidance’ resources by clicking on the blue square icon to the right of the home page.  There is a whole section on Music Technology there.</a:t>
            </a:r>
            <a:endParaRPr lang="en-US" dirty="0"/>
          </a:p>
        </p:txBody>
      </p:sp>
    </p:spTree>
    <p:extLst>
      <p:ext uri="{BB962C8B-B14F-4D97-AF65-F5344CB8AC3E}">
        <p14:creationId xmlns:p14="http://schemas.microsoft.com/office/powerpoint/2010/main" val="1485440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and Progression without Levels</a:t>
            </a:r>
            <a:endParaRPr lang="en-US" dirty="0"/>
          </a:p>
        </p:txBody>
      </p:sp>
      <p:sp>
        <p:nvSpPr>
          <p:cNvPr id="3" name="Content Placeholder 2"/>
          <p:cNvSpPr>
            <a:spLocks noGrp="1"/>
          </p:cNvSpPr>
          <p:nvPr>
            <p:ph idx="1"/>
          </p:nvPr>
        </p:nvSpPr>
        <p:spPr>
          <a:xfrm>
            <a:off x="549275" y="1600201"/>
            <a:ext cx="8042276" cy="3648066"/>
          </a:xfrm>
        </p:spPr>
        <p:txBody>
          <a:bodyPr>
            <a:normAutofit fontScale="85000" lnSpcReduction="20000"/>
          </a:bodyPr>
          <a:lstStyle/>
          <a:p>
            <a:pPr marL="0" indent="0" algn="just">
              <a:buNone/>
            </a:pPr>
            <a:r>
              <a:rPr lang="en-US" sz="2100" dirty="0" smtClean="0">
                <a:solidFill>
                  <a:schemeClr val="tx1"/>
                </a:solidFill>
              </a:rPr>
              <a:t>Schools will wish to develop their own systems of recording summative assessments across non-core subjects, however, more important than this is to develop high-quality formative assessment within every music lesson.</a:t>
            </a:r>
          </a:p>
          <a:p>
            <a:pPr marL="0" indent="0" algn="just">
              <a:buNone/>
            </a:pPr>
            <a:r>
              <a:rPr lang="en-US" sz="2100" dirty="0" smtClean="0">
                <a:solidFill>
                  <a:schemeClr val="tx1"/>
                </a:solidFill>
              </a:rPr>
              <a:t>For example:</a:t>
            </a:r>
          </a:p>
          <a:p>
            <a:pPr algn="just"/>
            <a:r>
              <a:rPr lang="en-US" sz="2100" dirty="0" smtClean="0">
                <a:solidFill>
                  <a:schemeClr val="tx1"/>
                </a:solidFill>
              </a:rPr>
              <a:t>Listening to a group of pupils composing a piece using classroom instruments, and helping them structure their piece of music.</a:t>
            </a:r>
          </a:p>
          <a:p>
            <a:pPr algn="just"/>
            <a:r>
              <a:rPr lang="en-US" sz="2100" dirty="0" smtClean="0">
                <a:solidFill>
                  <a:schemeClr val="tx1"/>
                </a:solidFill>
              </a:rPr>
              <a:t>Discussing with pupils what atmosphere is created by a piece of music they are listening to.</a:t>
            </a:r>
          </a:p>
          <a:p>
            <a:pPr algn="just"/>
            <a:r>
              <a:rPr lang="en-US" sz="2100" dirty="0" smtClean="0">
                <a:solidFill>
                  <a:schemeClr val="tx1"/>
                </a:solidFill>
              </a:rPr>
              <a:t>Helping a group of pupils sort out where to breathe in a song they are rehearsing.</a:t>
            </a:r>
            <a:endParaRPr lang="en-US" sz="2100" dirty="0">
              <a:solidFill>
                <a:schemeClr val="tx1"/>
              </a:solidFill>
            </a:endParaRPr>
          </a:p>
          <a:p>
            <a:pPr marL="0" indent="0" algn="just">
              <a:buNone/>
            </a:pPr>
            <a:endParaRPr lang="en-US" sz="2000" dirty="0" smtClean="0">
              <a:solidFill>
                <a:schemeClr val="tx1"/>
              </a:solidFill>
            </a:endParaRPr>
          </a:p>
        </p:txBody>
      </p:sp>
      <p:sp>
        <p:nvSpPr>
          <p:cNvPr id="5" name="TextBox 4"/>
          <p:cNvSpPr txBox="1"/>
          <p:nvPr/>
        </p:nvSpPr>
        <p:spPr>
          <a:xfrm>
            <a:off x="664265" y="5362120"/>
            <a:ext cx="7595294" cy="1200329"/>
          </a:xfrm>
          <a:prstGeom prst="rect">
            <a:avLst/>
          </a:prstGeom>
          <a:noFill/>
        </p:spPr>
        <p:txBody>
          <a:bodyPr wrap="square" rtlCol="0">
            <a:spAutoFit/>
          </a:bodyPr>
          <a:lstStyle/>
          <a:p>
            <a:r>
              <a:rPr lang="en-US" dirty="0"/>
              <a:t>Martin </a:t>
            </a:r>
            <a:r>
              <a:rPr lang="en-US" dirty="0" err="1"/>
              <a:t>Fautley</a:t>
            </a:r>
            <a:r>
              <a:rPr lang="en-US" dirty="0"/>
              <a:t>, Reader in Education at Birmingham City University, </a:t>
            </a:r>
            <a:r>
              <a:rPr lang="en-US" dirty="0" smtClean="0"/>
              <a:t>has written extensively about </a:t>
            </a:r>
            <a:r>
              <a:rPr lang="en-US" dirty="0" err="1" smtClean="0"/>
              <a:t>AfL</a:t>
            </a:r>
            <a:r>
              <a:rPr lang="en-US" dirty="0" smtClean="0"/>
              <a:t> in music and his work can also be found at </a:t>
            </a:r>
            <a:r>
              <a:rPr lang="en-US" dirty="0" smtClean="0">
                <a:hlinkClick r:id="rId2"/>
              </a:rPr>
              <a:t>www.teachingmusic.org.uk</a:t>
            </a:r>
            <a:r>
              <a:rPr lang="en-US" dirty="0" smtClean="0"/>
              <a:t>. </a:t>
            </a:r>
            <a:endParaRPr lang="en-US" dirty="0"/>
          </a:p>
          <a:p>
            <a:endParaRPr lang="en-US" dirty="0"/>
          </a:p>
        </p:txBody>
      </p:sp>
    </p:spTree>
    <p:extLst>
      <p:ext uri="{BB962C8B-B14F-4D97-AF65-F5344CB8AC3E}">
        <p14:creationId xmlns:p14="http://schemas.microsoft.com/office/powerpoint/2010/main" val="2508685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Omissions</a:t>
            </a:r>
            <a:endParaRPr lang="en-US" dirty="0"/>
          </a:p>
        </p:txBody>
      </p:sp>
      <p:sp>
        <p:nvSpPr>
          <p:cNvPr id="3" name="Content Placeholder 2"/>
          <p:cNvSpPr>
            <a:spLocks noGrp="1"/>
          </p:cNvSpPr>
          <p:nvPr>
            <p:ph idx="1"/>
          </p:nvPr>
        </p:nvSpPr>
        <p:spPr/>
        <p:txBody>
          <a:bodyPr/>
          <a:lstStyle/>
          <a:p>
            <a:r>
              <a:rPr lang="en-US" dirty="0" smtClean="0"/>
              <a:t>Broader cultural emphasis that is inclusive of modern forms of music making likely to be valued and relevant to pupils</a:t>
            </a:r>
          </a:p>
          <a:p>
            <a:r>
              <a:rPr lang="en-US" dirty="0" smtClean="0"/>
              <a:t>Use of notation at KS1</a:t>
            </a:r>
          </a:p>
          <a:p>
            <a:r>
              <a:rPr lang="en-US" dirty="0" smtClean="0"/>
              <a:t>Music and technology</a:t>
            </a:r>
          </a:p>
          <a:p>
            <a:r>
              <a:rPr lang="en-US" dirty="0" smtClean="0"/>
              <a:t>Responding to music through different media, e.g. art, movement or drama.  However, this is essential to achieve a deeper, critical understanding of music, particularly for younger children.</a:t>
            </a:r>
          </a:p>
        </p:txBody>
      </p:sp>
    </p:spTree>
    <p:extLst>
      <p:ext uri="{BB962C8B-B14F-4D97-AF65-F5344CB8AC3E}">
        <p14:creationId xmlns:p14="http://schemas.microsoft.com/office/powerpoint/2010/main" val="34853407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Resources</a:t>
            </a:r>
            <a:endParaRPr lang="en-US" dirty="0"/>
          </a:p>
        </p:txBody>
      </p:sp>
      <p:sp>
        <p:nvSpPr>
          <p:cNvPr id="3" name="Content Placeholder 2"/>
          <p:cNvSpPr>
            <a:spLocks noGrp="1"/>
          </p:cNvSpPr>
          <p:nvPr>
            <p:ph idx="1"/>
          </p:nvPr>
        </p:nvSpPr>
        <p:spPr/>
        <p:txBody>
          <a:bodyPr>
            <a:normAutofit fontScale="92500" lnSpcReduction="10000"/>
          </a:bodyPr>
          <a:lstStyle/>
          <a:p>
            <a:r>
              <a:rPr lang="en-US" sz="2000" dirty="0" smtClean="0">
                <a:hlinkClick r:id="rId2"/>
              </a:rPr>
              <a:t>www.teachingmusic.org.uk</a:t>
            </a:r>
            <a:endParaRPr lang="en-US" sz="2000" dirty="0" smtClean="0"/>
          </a:p>
          <a:p>
            <a:r>
              <a:rPr lang="en-US" sz="2000" dirty="0" smtClean="0">
                <a:hlinkClick r:id="rId3"/>
              </a:rPr>
              <a:t>www.tes.co.uk</a:t>
            </a:r>
            <a:r>
              <a:rPr lang="en-US" sz="2000" dirty="0" smtClean="0"/>
              <a:t>: join the primary music resources group</a:t>
            </a:r>
          </a:p>
          <a:p>
            <a:r>
              <a:rPr lang="en-US" sz="2000" dirty="0" smtClean="0">
                <a:hlinkClick r:id="rId4"/>
              </a:rPr>
              <a:t>dstowe@wandsworth.gov.uk</a:t>
            </a:r>
            <a:r>
              <a:rPr lang="en-US" sz="2000" dirty="0" smtClean="0"/>
              <a:t>: David Stowe is the Head of </a:t>
            </a:r>
            <a:r>
              <a:rPr lang="en-US" sz="2000" dirty="0" err="1" smtClean="0"/>
              <a:t>Wandsworth</a:t>
            </a:r>
            <a:r>
              <a:rPr lang="en-US" sz="2000" dirty="0" smtClean="0"/>
              <a:t> Schools’ Music Service and can signpost you to borough-wide music provision.</a:t>
            </a:r>
          </a:p>
          <a:p>
            <a:r>
              <a:rPr lang="en-US" sz="2000" dirty="0" smtClean="0">
                <a:hlinkClick r:id="rId5"/>
              </a:rPr>
              <a:t>www.musicforchange.org</a:t>
            </a:r>
            <a:r>
              <a:rPr lang="en-US" sz="2000" dirty="0" smtClean="0"/>
              <a:t> or </a:t>
            </a:r>
            <a:r>
              <a:rPr lang="en-US" sz="2000" dirty="0" smtClean="0">
                <a:hlinkClick r:id="rId6"/>
              </a:rPr>
              <a:t>www.inspire-works.co.uk</a:t>
            </a:r>
            <a:r>
              <a:rPr lang="en-US" sz="2000" dirty="0"/>
              <a:t>:</a:t>
            </a:r>
            <a:r>
              <a:rPr lang="en-US" sz="2000" dirty="0" smtClean="0"/>
              <a:t> high-quality world music workshops for schools</a:t>
            </a:r>
          </a:p>
          <a:p>
            <a:r>
              <a:rPr lang="en-US" sz="2000" dirty="0" smtClean="0">
                <a:hlinkClick r:id="rId7"/>
              </a:rPr>
              <a:t>www.cavatina.net</a:t>
            </a:r>
            <a:r>
              <a:rPr lang="en-US" sz="2000" dirty="0" smtClean="0"/>
              <a:t>: Free chamber music concerts for schools</a:t>
            </a:r>
          </a:p>
          <a:p>
            <a:r>
              <a:rPr lang="en-US" sz="2000" dirty="0" smtClean="0"/>
              <a:t>London Symphony Orchestra; </a:t>
            </a:r>
            <a:r>
              <a:rPr lang="en-US" sz="2000" dirty="0" err="1" smtClean="0"/>
              <a:t>Wigmore</a:t>
            </a:r>
            <a:r>
              <a:rPr lang="en-US" sz="2000" dirty="0" smtClean="0"/>
              <a:t> Hall; Southbank Centre; Royal </a:t>
            </a:r>
            <a:r>
              <a:rPr lang="en-US" sz="2000" smtClean="0"/>
              <a:t>Opera House: </a:t>
            </a:r>
            <a:r>
              <a:rPr lang="en-US" sz="2000" dirty="0" smtClean="0"/>
              <a:t>all offer schools’ concerts and orchestral </a:t>
            </a:r>
            <a:r>
              <a:rPr lang="en-US" sz="2000" smtClean="0"/>
              <a:t>outreach programmes.</a:t>
            </a:r>
            <a:endParaRPr lang="en-US" sz="2000" dirty="0"/>
          </a:p>
        </p:txBody>
      </p:sp>
    </p:spTree>
    <p:extLst>
      <p:ext uri="{BB962C8B-B14F-4D97-AF65-F5344CB8AC3E}">
        <p14:creationId xmlns:p14="http://schemas.microsoft.com/office/powerpoint/2010/main" val="600828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Guidance Contents</a:t>
            </a:r>
            <a:endParaRPr lang="en-US" dirty="0"/>
          </a:p>
        </p:txBody>
      </p:sp>
      <p:sp>
        <p:nvSpPr>
          <p:cNvPr id="3" name="TextBox 2"/>
          <p:cNvSpPr txBox="1"/>
          <p:nvPr/>
        </p:nvSpPr>
        <p:spPr>
          <a:xfrm>
            <a:off x="1251260" y="1858372"/>
            <a:ext cx="7012656" cy="3046988"/>
          </a:xfrm>
          <a:prstGeom prst="rect">
            <a:avLst/>
          </a:prstGeom>
          <a:noFill/>
        </p:spPr>
        <p:txBody>
          <a:bodyPr wrap="square" rtlCol="0">
            <a:spAutoFit/>
          </a:bodyPr>
          <a:lstStyle/>
          <a:p>
            <a:pPr marL="285750" indent="-285750">
              <a:buFont typeface="Arial"/>
              <a:buChar char="•"/>
            </a:pPr>
            <a:r>
              <a:rPr lang="en-US" sz="2400" dirty="0" smtClean="0"/>
              <a:t>Music history and repertoire</a:t>
            </a:r>
          </a:p>
          <a:p>
            <a:pPr marL="285750" indent="-285750">
              <a:buFont typeface="Arial"/>
              <a:buChar char="•"/>
            </a:pPr>
            <a:r>
              <a:rPr lang="en-US" sz="2400" dirty="0" smtClean="0"/>
              <a:t>Notations</a:t>
            </a:r>
          </a:p>
          <a:p>
            <a:pPr marL="285750" indent="-285750">
              <a:buFont typeface="Arial"/>
              <a:buChar char="•"/>
            </a:pPr>
            <a:r>
              <a:rPr lang="en-US" sz="2400" dirty="0" smtClean="0"/>
              <a:t>Inter-related dimensions</a:t>
            </a:r>
          </a:p>
          <a:p>
            <a:pPr marL="285750" indent="-285750">
              <a:buFont typeface="Arial"/>
              <a:buChar char="•"/>
            </a:pPr>
            <a:r>
              <a:rPr lang="en-US" sz="2400" dirty="0" smtClean="0"/>
              <a:t>Instrumental learning</a:t>
            </a:r>
          </a:p>
          <a:p>
            <a:pPr marL="285750" indent="-285750">
              <a:buFont typeface="Arial"/>
              <a:buChar char="•"/>
            </a:pPr>
            <a:r>
              <a:rPr lang="en-US" sz="2400" dirty="0" smtClean="0"/>
              <a:t>ICT</a:t>
            </a:r>
          </a:p>
          <a:p>
            <a:pPr marL="285750" indent="-285750">
              <a:buFont typeface="Arial"/>
              <a:buChar char="•"/>
            </a:pPr>
            <a:r>
              <a:rPr lang="en-US" sz="2400" dirty="0" smtClean="0"/>
              <a:t>Assessment and progression without levels</a:t>
            </a:r>
          </a:p>
          <a:p>
            <a:pPr marL="285750" indent="-285750">
              <a:buFont typeface="Arial"/>
              <a:buChar char="•"/>
            </a:pPr>
            <a:r>
              <a:rPr lang="en-US" sz="2400" dirty="0"/>
              <a:t>O</a:t>
            </a:r>
            <a:r>
              <a:rPr lang="en-US" sz="2400" dirty="0" smtClean="0"/>
              <a:t>missions</a:t>
            </a:r>
          </a:p>
          <a:p>
            <a:pPr marL="285750" indent="-285750">
              <a:buFont typeface="Arial"/>
              <a:buChar char="•"/>
            </a:pPr>
            <a:r>
              <a:rPr lang="en-US" sz="2400" dirty="0" smtClean="0"/>
              <a:t>Further resourcing</a:t>
            </a:r>
            <a:endParaRPr lang="en-US" sz="2400" dirty="0"/>
          </a:p>
        </p:txBody>
      </p:sp>
    </p:spTree>
    <p:extLst>
      <p:ext uri="{BB962C8B-B14F-4D97-AF65-F5344CB8AC3E}">
        <p14:creationId xmlns:p14="http://schemas.microsoft.com/office/powerpoint/2010/main" val="200757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Music history and the </a:t>
            </a:r>
            <a:br>
              <a:rPr lang="en-US" sz="4000" dirty="0" smtClean="0"/>
            </a:br>
            <a:r>
              <a:rPr lang="en-US" sz="4000" dirty="0" smtClean="0"/>
              <a:t>musical canon*</a:t>
            </a:r>
            <a:endParaRPr lang="en-US" sz="4000" dirty="0"/>
          </a:p>
        </p:txBody>
      </p:sp>
      <p:sp>
        <p:nvSpPr>
          <p:cNvPr id="3" name="TextBox 2"/>
          <p:cNvSpPr txBox="1"/>
          <p:nvPr/>
        </p:nvSpPr>
        <p:spPr>
          <a:xfrm>
            <a:off x="1058119" y="1905065"/>
            <a:ext cx="7067760" cy="584776"/>
          </a:xfrm>
          <a:prstGeom prst="rect">
            <a:avLst/>
          </a:prstGeom>
          <a:noFill/>
        </p:spPr>
        <p:txBody>
          <a:bodyPr wrap="square" rtlCol="0">
            <a:spAutoFit/>
          </a:bodyPr>
          <a:lstStyle/>
          <a:p>
            <a:r>
              <a:rPr lang="en-US" sz="1600" dirty="0" smtClean="0"/>
              <a:t>The new curriculum makes various references to the history of music and the works of great composers and musicians.</a:t>
            </a:r>
          </a:p>
        </p:txBody>
      </p:sp>
      <p:sp>
        <p:nvSpPr>
          <p:cNvPr id="4" name="TextBox 3"/>
          <p:cNvSpPr txBox="1"/>
          <p:nvPr/>
        </p:nvSpPr>
        <p:spPr>
          <a:xfrm>
            <a:off x="1184029" y="2759432"/>
            <a:ext cx="6827266" cy="2800766"/>
          </a:xfrm>
          <a:prstGeom prst="rect">
            <a:avLst/>
          </a:prstGeom>
          <a:noFill/>
        </p:spPr>
        <p:txBody>
          <a:bodyPr wrap="square" rtlCol="0">
            <a:spAutoFit/>
          </a:bodyPr>
          <a:lstStyle/>
          <a:p>
            <a:pPr marL="285750" indent="-285750">
              <a:buFont typeface="Arial"/>
              <a:buChar char="•"/>
            </a:pPr>
            <a:r>
              <a:rPr lang="en-US" sz="1600" u="sng" dirty="0" smtClean="0"/>
              <a:t>Purpose of study:</a:t>
            </a:r>
            <a:r>
              <a:rPr lang="en-US" sz="1600" dirty="0" smtClean="0"/>
              <a:t> ‘As pupils progress, they should … listen with discrimination to the best in the musical canon.’</a:t>
            </a:r>
          </a:p>
          <a:p>
            <a:pPr marL="285750" indent="-285750">
              <a:buFont typeface="Arial"/>
              <a:buChar char="•"/>
            </a:pPr>
            <a:endParaRPr lang="en-US" sz="1600" dirty="0" smtClean="0"/>
          </a:p>
          <a:p>
            <a:pPr marL="285750" indent="-285750">
              <a:buFont typeface="Arial"/>
              <a:buChar char="•"/>
            </a:pPr>
            <a:r>
              <a:rPr lang="en-US" sz="1600" u="sng" dirty="0" smtClean="0"/>
              <a:t>Aims:</a:t>
            </a:r>
            <a:r>
              <a:rPr lang="en-US" sz="1600" dirty="0" smtClean="0"/>
              <a:t> ‘All pupils should perform, listen to, review and evaluate music across a range of historical periods, genres, styles and traditions, including the works of the great composers and musicians.’</a:t>
            </a:r>
          </a:p>
          <a:p>
            <a:pPr marL="285750" indent="-285750">
              <a:buFont typeface="Arial"/>
              <a:buChar char="•"/>
            </a:pPr>
            <a:endParaRPr lang="en-US" sz="1600" dirty="0" smtClean="0"/>
          </a:p>
          <a:p>
            <a:pPr marL="285750" indent="-285750">
              <a:buFont typeface="Arial"/>
              <a:buChar char="•"/>
            </a:pPr>
            <a:r>
              <a:rPr lang="en-US" sz="1600" u="sng" dirty="0" smtClean="0"/>
              <a:t>KS2:</a:t>
            </a:r>
            <a:r>
              <a:rPr lang="en-US" sz="1600" dirty="0" smtClean="0"/>
              <a:t> ‘Pupils should be taught to appreciate and understand a wide range of high-quality live and recorded music drawn from different traditions and from great composers and musicians.’</a:t>
            </a:r>
            <a:endParaRPr lang="en-US" sz="1600" u="sng" dirty="0"/>
          </a:p>
        </p:txBody>
      </p:sp>
      <p:sp>
        <p:nvSpPr>
          <p:cNvPr id="5" name="TextBox 4"/>
          <p:cNvSpPr txBox="1"/>
          <p:nvPr/>
        </p:nvSpPr>
        <p:spPr>
          <a:xfrm>
            <a:off x="438875" y="5659033"/>
            <a:ext cx="8506698" cy="646331"/>
          </a:xfrm>
          <a:prstGeom prst="rect">
            <a:avLst/>
          </a:prstGeom>
          <a:noFill/>
        </p:spPr>
        <p:txBody>
          <a:bodyPr wrap="square" rtlCol="0">
            <a:spAutoFit/>
          </a:bodyPr>
          <a:lstStyle/>
          <a:p>
            <a:r>
              <a:rPr lang="en-US" sz="1200" dirty="0" smtClean="0"/>
              <a:t>* Canon: a collection of music (or literature or art) that is permanently established as being of the highest quality.  There are, of course, value judgements to be made in compiling such a list, which is why the ability to articulate why you have chosen music for your curriculum is so important.</a:t>
            </a:r>
            <a:endParaRPr lang="en-US" sz="1200" dirty="0"/>
          </a:p>
        </p:txBody>
      </p:sp>
    </p:spTree>
    <p:extLst>
      <p:ext uri="{BB962C8B-B14F-4D97-AF65-F5344CB8AC3E}">
        <p14:creationId xmlns:p14="http://schemas.microsoft.com/office/powerpoint/2010/main" val="1715044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Music history and the </a:t>
            </a:r>
            <a:br>
              <a:rPr lang="en-US" sz="4000" dirty="0" smtClean="0"/>
            </a:br>
            <a:r>
              <a:rPr lang="en-US" sz="4000" dirty="0" smtClean="0"/>
              <a:t>musical canon cont.</a:t>
            </a:r>
            <a:endParaRPr lang="en-US" sz="4000" dirty="0"/>
          </a:p>
        </p:txBody>
      </p:sp>
      <p:sp>
        <p:nvSpPr>
          <p:cNvPr id="3" name="TextBox 2"/>
          <p:cNvSpPr txBox="1"/>
          <p:nvPr/>
        </p:nvSpPr>
        <p:spPr>
          <a:xfrm>
            <a:off x="644306" y="1662262"/>
            <a:ext cx="7947246" cy="4524316"/>
          </a:xfrm>
          <a:prstGeom prst="rect">
            <a:avLst/>
          </a:prstGeom>
          <a:noFill/>
        </p:spPr>
        <p:txBody>
          <a:bodyPr wrap="square" rtlCol="0">
            <a:spAutoFit/>
          </a:bodyPr>
          <a:lstStyle/>
          <a:p>
            <a:r>
              <a:rPr lang="en-US" sz="1600" dirty="0" smtClean="0"/>
              <a:t>The curriculum development group (CDG) highlighted the importance of:</a:t>
            </a:r>
          </a:p>
          <a:p>
            <a:endParaRPr lang="en-US" sz="1600" dirty="0" smtClean="0"/>
          </a:p>
          <a:p>
            <a:pPr marL="285750" indent="-285750">
              <a:buFont typeface="Arial"/>
              <a:buChar char="•"/>
            </a:pPr>
            <a:r>
              <a:rPr lang="en-US" sz="1600" dirty="0" smtClean="0"/>
              <a:t>Ensuring that a </a:t>
            </a:r>
            <a:r>
              <a:rPr lang="en-US" sz="1600" dirty="0" smtClean="0">
                <a:solidFill>
                  <a:schemeClr val="accent1"/>
                </a:solidFill>
              </a:rPr>
              <a:t>range of musical genres and styles </a:t>
            </a:r>
            <a:r>
              <a:rPr lang="en-US" sz="1600" dirty="0" smtClean="0"/>
              <a:t>is included within curricular and other provision (e.g. assembly music).  E.g. western classical, modern, popular and world cultural traditions should all feature in a progressive music plan for KS1 and KS2.</a:t>
            </a:r>
          </a:p>
          <a:p>
            <a:pPr marL="285750" indent="-285750">
              <a:buFont typeface="Arial"/>
              <a:buChar char="•"/>
            </a:pPr>
            <a:endParaRPr lang="en-US" sz="1600" dirty="0" smtClean="0"/>
          </a:p>
          <a:p>
            <a:pPr marL="285750" indent="-285750">
              <a:buFont typeface="Arial"/>
              <a:buChar char="•"/>
            </a:pPr>
            <a:r>
              <a:rPr lang="en-US" sz="1600" dirty="0" smtClean="0"/>
              <a:t>Planning for the </a:t>
            </a:r>
            <a:r>
              <a:rPr lang="en-US" sz="1600" dirty="0" smtClean="0">
                <a:solidFill>
                  <a:srgbClr val="2C7C9F"/>
                </a:solidFill>
              </a:rPr>
              <a:t>development of pupils’ oracy and critical thinking </a:t>
            </a:r>
            <a:r>
              <a:rPr lang="en-US" sz="1600" dirty="0" smtClean="0"/>
              <a:t>skills so that they are able to articulate their responses to music.  E.g. embed opportunities for partner talk and / or Philosophy4Children (P4C) strategies within music lessons.</a:t>
            </a:r>
          </a:p>
          <a:p>
            <a:pPr marL="285750" indent="-285750">
              <a:buFont typeface="Arial"/>
              <a:buChar char="•"/>
            </a:pPr>
            <a:endParaRPr lang="en-US" sz="1600" dirty="0" smtClean="0"/>
          </a:p>
          <a:p>
            <a:pPr marL="285750" indent="-285750">
              <a:buFont typeface="Arial"/>
              <a:buChar char="•"/>
            </a:pPr>
            <a:r>
              <a:rPr lang="en-US" sz="1600" dirty="0" smtClean="0"/>
              <a:t>Creating opportunities for pupils to engage in a </a:t>
            </a:r>
            <a:r>
              <a:rPr lang="en-US" sz="1600" dirty="0" smtClean="0">
                <a:solidFill>
                  <a:srgbClr val="2C7C9F"/>
                </a:solidFill>
              </a:rPr>
              <a:t>detailed study </a:t>
            </a:r>
            <a:r>
              <a:rPr lang="en-US" sz="1600" dirty="0" smtClean="0"/>
              <a:t>of ‘great’ works, perhaps through an orchestral outreach programme.</a:t>
            </a:r>
          </a:p>
          <a:p>
            <a:endParaRPr lang="en-US" sz="1600" dirty="0"/>
          </a:p>
          <a:p>
            <a:r>
              <a:rPr lang="en-US" sz="1600" dirty="0" smtClean="0"/>
              <a:t>The final outcome should be that pupils are confident to feel ownership of and critically engage with all kinds of music and to articulate their views about the music they listen to, with understanding of its context and meaning.</a:t>
            </a:r>
          </a:p>
        </p:txBody>
      </p:sp>
    </p:spTree>
    <p:extLst>
      <p:ext uri="{BB962C8B-B14F-4D97-AF65-F5344CB8AC3E}">
        <p14:creationId xmlns:p14="http://schemas.microsoft.com/office/powerpoint/2010/main" val="3370242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Notations*</a:t>
            </a:r>
            <a:endParaRPr lang="en-US" dirty="0"/>
          </a:p>
        </p:txBody>
      </p:sp>
      <p:sp>
        <p:nvSpPr>
          <p:cNvPr id="4" name="TextBox 3"/>
          <p:cNvSpPr txBox="1"/>
          <p:nvPr/>
        </p:nvSpPr>
        <p:spPr>
          <a:xfrm>
            <a:off x="971127" y="1573087"/>
            <a:ext cx="7488882" cy="338554"/>
          </a:xfrm>
          <a:prstGeom prst="rect">
            <a:avLst/>
          </a:prstGeom>
          <a:noFill/>
        </p:spPr>
        <p:txBody>
          <a:bodyPr wrap="square" rtlCol="0">
            <a:spAutoFit/>
          </a:bodyPr>
          <a:lstStyle/>
          <a:p>
            <a:r>
              <a:rPr lang="en-US" sz="1600" dirty="0" smtClean="0"/>
              <a:t>References to notation in the new curriculum:</a:t>
            </a:r>
          </a:p>
        </p:txBody>
      </p:sp>
      <p:sp>
        <p:nvSpPr>
          <p:cNvPr id="5" name="TextBox 4"/>
          <p:cNvSpPr txBox="1"/>
          <p:nvPr/>
        </p:nvSpPr>
        <p:spPr>
          <a:xfrm>
            <a:off x="1494855" y="1909799"/>
            <a:ext cx="7096696" cy="830997"/>
          </a:xfrm>
          <a:prstGeom prst="rect">
            <a:avLst/>
          </a:prstGeom>
          <a:noFill/>
        </p:spPr>
        <p:txBody>
          <a:bodyPr wrap="square" rtlCol="0">
            <a:spAutoFit/>
          </a:bodyPr>
          <a:lstStyle/>
          <a:p>
            <a:pPr marL="285750" indent="-285750">
              <a:buFont typeface="Arial"/>
              <a:buChar char="•"/>
            </a:pPr>
            <a:r>
              <a:rPr lang="en-US" sz="1600" u="sng" dirty="0" smtClean="0"/>
              <a:t>Aims:</a:t>
            </a:r>
            <a:r>
              <a:rPr lang="en-US" sz="1600" dirty="0" smtClean="0"/>
              <a:t> understand how music is created, produced and communicated, including through … appropriate musical notations.</a:t>
            </a:r>
            <a:endParaRPr lang="en-US" sz="1600" dirty="0"/>
          </a:p>
          <a:p>
            <a:pPr marL="285750" indent="-285750">
              <a:buFont typeface="Arial"/>
              <a:buChar char="•"/>
            </a:pPr>
            <a:r>
              <a:rPr lang="en-US" sz="1600" u="sng" dirty="0" smtClean="0"/>
              <a:t>KS2:</a:t>
            </a:r>
            <a:r>
              <a:rPr lang="en-US" sz="1600" dirty="0" smtClean="0"/>
              <a:t> use and understand staff and other musical notations</a:t>
            </a:r>
            <a:endParaRPr lang="en-US" sz="1600" u="sng" dirty="0" smtClean="0"/>
          </a:p>
        </p:txBody>
      </p:sp>
      <p:sp>
        <p:nvSpPr>
          <p:cNvPr id="7" name="TextBox 6"/>
          <p:cNvSpPr txBox="1"/>
          <p:nvPr/>
        </p:nvSpPr>
        <p:spPr>
          <a:xfrm>
            <a:off x="971127" y="2844834"/>
            <a:ext cx="7096696" cy="2800766"/>
          </a:xfrm>
          <a:prstGeom prst="rect">
            <a:avLst/>
          </a:prstGeom>
          <a:noFill/>
        </p:spPr>
        <p:txBody>
          <a:bodyPr wrap="square" rtlCol="0">
            <a:spAutoFit/>
          </a:bodyPr>
          <a:lstStyle/>
          <a:p>
            <a:r>
              <a:rPr lang="en-US" sz="1600" dirty="0" smtClean="0"/>
              <a:t>Note the importance of:</a:t>
            </a:r>
          </a:p>
          <a:p>
            <a:pPr marL="285750" indent="-285750">
              <a:buFont typeface="Arial"/>
              <a:buChar char="•"/>
            </a:pPr>
            <a:r>
              <a:rPr lang="en-US" sz="1600" dirty="0" smtClean="0"/>
              <a:t>The plural ‘notations’.  This means that pupils should have the opportunity to learn about staff (traditional) notation and also other forms, e.g. graphic notation which uses pictures, shapes and symbols to record musical ideas or rhythm grids used to represent beats and rhythms.</a:t>
            </a:r>
          </a:p>
          <a:p>
            <a:pPr marL="285750" indent="-285750">
              <a:buFont typeface="Arial"/>
              <a:buChar char="•"/>
            </a:pPr>
            <a:r>
              <a:rPr lang="en-US" sz="1600" dirty="0" smtClean="0"/>
              <a:t>The absence of a mention of notation at KS1.  We strongly advise the introduction of some forms of notation from Y1 in order to ensure the progressive development of skills and understanding.  Staff notation can be simplified and graphic notation can easily be used by young children to represent the sounds they play.</a:t>
            </a:r>
            <a:endParaRPr lang="en-US" sz="1600" dirty="0"/>
          </a:p>
        </p:txBody>
      </p:sp>
      <p:sp>
        <p:nvSpPr>
          <p:cNvPr id="8" name="TextBox 7"/>
          <p:cNvSpPr txBox="1"/>
          <p:nvPr/>
        </p:nvSpPr>
        <p:spPr>
          <a:xfrm>
            <a:off x="690994" y="5873950"/>
            <a:ext cx="7769015" cy="461665"/>
          </a:xfrm>
          <a:prstGeom prst="rect">
            <a:avLst/>
          </a:prstGeom>
          <a:noFill/>
        </p:spPr>
        <p:txBody>
          <a:bodyPr wrap="square" rtlCol="0">
            <a:spAutoFit/>
          </a:bodyPr>
          <a:lstStyle/>
          <a:p>
            <a:r>
              <a:rPr lang="en-US" sz="1200" dirty="0" smtClean="0"/>
              <a:t>* Notation is any way of representing sound visually.  The traditional form that uses five lines (stave), crotchets and quavers, etc., is called staff notation.</a:t>
            </a:r>
            <a:endParaRPr lang="en-US" sz="1200" dirty="0"/>
          </a:p>
        </p:txBody>
      </p:sp>
    </p:spTree>
    <p:extLst>
      <p:ext uri="{BB962C8B-B14F-4D97-AF65-F5344CB8AC3E}">
        <p14:creationId xmlns:p14="http://schemas.microsoft.com/office/powerpoint/2010/main" val="137345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rt252-graphic-notation2.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0729" y="1450043"/>
            <a:ext cx="6947348" cy="2364202"/>
          </a:xfrm>
          <a:prstGeom prst="rect">
            <a:avLst/>
          </a:prstGeom>
          <a:ln>
            <a:solidFill>
              <a:schemeClr val="tx1"/>
            </a:solidFill>
          </a:ln>
        </p:spPr>
      </p:pic>
      <p:sp>
        <p:nvSpPr>
          <p:cNvPr id="4" name="TextBox 3"/>
          <p:cNvSpPr txBox="1"/>
          <p:nvPr/>
        </p:nvSpPr>
        <p:spPr>
          <a:xfrm>
            <a:off x="382848" y="382881"/>
            <a:ext cx="2511857" cy="646331"/>
          </a:xfrm>
          <a:prstGeom prst="rect">
            <a:avLst/>
          </a:prstGeom>
          <a:noFill/>
        </p:spPr>
        <p:txBody>
          <a:bodyPr wrap="square" rtlCol="0">
            <a:spAutoFit/>
          </a:bodyPr>
          <a:lstStyle/>
          <a:p>
            <a:r>
              <a:rPr lang="en-US" dirty="0" smtClean="0"/>
              <a:t>Examples of graphic notation:</a:t>
            </a:r>
            <a:endParaRPr lang="en-US" dirty="0"/>
          </a:p>
        </p:txBody>
      </p:sp>
      <p:pic>
        <p:nvPicPr>
          <p:cNvPr id="5" name="Picture 4" descr="Picture-21.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743554" y="134856"/>
            <a:ext cx="3239370" cy="2309146"/>
          </a:xfrm>
          <a:prstGeom prst="rect">
            <a:avLst/>
          </a:prstGeom>
          <a:ln>
            <a:solidFill>
              <a:schemeClr val="tx1"/>
            </a:solidFill>
          </a:ln>
        </p:spPr>
      </p:pic>
      <p:pic>
        <p:nvPicPr>
          <p:cNvPr id="6" name="Picture 5" descr="sonic-soundspace_graphic-map.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977025" y="3876563"/>
            <a:ext cx="4005899" cy="2832633"/>
          </a:xfrm>
          <a:prstGeom prst="rect">
            <a:avLst/>
          </a:prstGeom>
          <a:ln>
            <a:solidFill>
              <a:schemeClr val="tx1"/>
            </a:solidFill>
          </a:ln>
        </p:spPr>
      </p:pic>
      <p:pic>
        <p:nvPicPr>
          <p:cNvPr id="7" name="Picture 6" descr="Graphic-Score-Pupil-Example.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82847" y="4080948"/>
            <a:ext cx="4052587" cy="2612360"/>
          </a:xfrm>
          <a:prstGeom prst="rect">
            <a:avLst/>
          </a:prstGeom>
          <a:ln>
            <a:solidFill>
              <a:schemeClr val="tx1"/>
            </a:solidFill>
          </a:ln>
        </p:spPr>
      </p:pic>
    </p:spTree>
    <p:extLst>
      <p:ext uri="{BB962C8B-B14F-4D97-AF65-F5344CB8AC3E}">
        <p14:creationId xmlns:p14="http://schemas.microsoft.com/office/powerpoint/2010/main" val="2369901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2914" y="448251"/>
            <a:ext cx="4799608" cy="646331"/>
          </a:xfrm>
          <a:prstGeom prst="rect">
            <a:avLst/>
          </a:prstGeom>
          <a:noFill/>
        </p:spPr>
        <p:txBody>
          <a:bodyPr wrap="square" rtlCol="0">
            <a:spAutoFit/>
          </a:bodyPr>
          <a:lstStyle/>
          <a:p>
            <a:r>
              <a:rPr lang="en-US" dirty="0" smtClean="0"/>
              <a:t>Examples of ways into understanding staff notation for younger children:</a:t>
            </a:r>
            <a:endParaRPr lang="en-US" dirty="0"/>
          </a:p>
        </p:txBody>
      </p:sp>
      <p:pic>
        <p:nvPicPr>
          <p:cNvPr id="3" name="Picture 2" descr="Notation with rests.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742048" y="3800792"/>
            <a:ext cx="1788904" cy="2820242"/>
          </a:xfrm>
          <a:prstGeom prst="rect">
            <a:avLst/>
          </a:prstGeom>
          <a:ln>
            <a:solidFill>
              <a:schemeClr val="tx1"/>
            </a:solidFill>
          </a:ln>
        </p:spPr>
      </p:pic>
      <p:pic>
        <p:nvPicPr>
          <p:cNvPr id="4" name="Picture 3" descr="Bow Wow Wow 2.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22914" y="4023364"/>
            <a:ext cx="3114920" cy="2336190"/>
          </a:xfrm>
          <a:prstGeom prst="rect">
            <a:avLst/>
          </a:prstGeom>
          <a:ln>
            <a:solidFill>
              <a:schemeClr val="tx1"/>
            </a:solidFill>
          </a:ln>
        </p:spPr>
      </p:pic>
      <p:pic>
        <p:nvPicPr>
          <p:cNvPr id="5" name="Picture 4" descr="Star Light_3.gif"/>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2914" y="1270043"/>
            <a:ext cx="2399804" cy="1799853"/>
          </a:xfrm>
          <a:prstGeom prst="rect">
            <a:avLst/>
          </a:prstGeom>
          <a:ln>
            <a:solidFill>
              <a:schemeClr val="tx1"/>
            </a:solidFill>
          </a:ln>
        </p:spPr>
      </p:pic>
      <p:pic>
        <p:nvPicPr>
          <p:cNvPr id="6" name="Picture 5" descr="Star Light_41.gif"/>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352256" y="1270043"/>
            <a:ext cx="2378217" cy="1783663"/>
          </a:xfrm>
          <a:prstGeom prst="rect">
            <a:avLst/>
          </a:prstGeom>
          <a:ln>
            <a:solidFill>
              <a:schemeClr val="tx1"/>
            </a:solidFill>
          </a:ln>
        </p:spPr>
      </p:pic>
      <p:sp>
        <p:nvSpPr>
          <p:cNvPr id="7" name="TextBox 6"/>
          <p:cNvSpPr txBox="1"/>
          <p:nvPr/>
        </p:nvSpPr>
        <p:spPr>
          <a:xfrm>
            <a:off x="522914" y="3164060"/>
            <a:ext cx="2399804" cy="246221"/>
          </a:xfrm>
          <a:prstGeom prst="rect">
            <a:avLst/>
          </a:prstGeom>
          <a:noFill/>
        </p:spPr>
        <p:txBody>
          <a:bodyPr wrap="square" rtlCol="0">
            <a:spAutoFit/>
          </a:bodyPr>
          <a:lstStyle/>
          <a:p>
            <a:r>
              <a:rPr lang="en-US" sz="1000" dirty="0" smtClean="0"/>
              <a:t>Notation shows the pulse or beat</a:t>
            </a:r>
            <a:endParaRPr lang="en-US" sz="1000" dirty="0"/>
          </a:p>
        </p:txBody>
      </p:sp>
      <p:sp>
        <p:nvSpPr>
          <p:cNvPr id="8" name="TextBox 7"/>
          <p:cNvSpPr txBox="1"/>
          <p:nvPr/>
        </p:nvSpPr>
        <p:spPr>
          <a:xfrm>
            <a:off x="3240202" y="3164060"/>
            <a:ext cx="2623910" cy="246221"/>
          </a:xfrm>
          <a:prstGeom prst="rect">
            <a:avLst/>
          </a:prstGeom>
          <a:noFill/>
        </p:spPr>
        <p:txBody>
          <a:bodyPr wrap="square" rtlCol="0">
            <a:spAutoFit/>
          </a:bodyPr>
          <a:lstStyle/>
          <a:p>
            <a:r>
              <a:rPr lang="en-US" sz="1000" dirty="0" smtClean="0"/>
              <a:t>Notation shows the rhythm of the words</a:t>
            </a:r>
            <a:endParaRPr lang="en-US" sz="1000" dirty="0"/>
          </a:p>
        </p:txBody>
      </p:sp>
      <p:pic>
        <p:nvPicPr>
          <p:cNvPr id="9" name="Picture 8" descr="Star Light_10.gif"/>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170443" y="1270043"/>
            <a:ext cx="2360509" cy="1770382"/>
          </a:xfrm>
          <a:prstGeom prst="rect">
            <a:avLst/>
          </a:prstGeom>
          <a:ln>
            <a:solidFill>
              <a:schemeClr val="tx1"/>
            </a:solidFill>
          </a:ln>
        </p:spPr>
      </p:pic>
      <p:sp>
        <p:nvSpPr>
          <p:cNvPr id="10" name="TextBox 9"/>
          <p:cNvSpPr txBox="1"/>
          <p:nvPr/>
        </p:nvSpPr>
        <p:spPr>
          <a:xfrm>
            <a:off x="6170443" y="3164060"/>
            <a:ext cx="2438970" cy="246221"/>
          </a:xfrm>
          <a:prstGeom prst="rect">
            <a:avLst/>
          </a:prstGeom>
          <a:noFill/>
        </p:spPr>
        <p:txBody>
          <a:bodyPr wrap="square" rtlCol="0">
            <a:spAutoFit/>
          </a:bodyPr>
          <a:lstStyle/>
          <a:p>
            <a:r>
              <a:rPr lang="en-US" sz="1000" dirty="0" smtClean="0"/>
              <a:t>Notation shows high &amp; low pitch</a:t>
            </a:r>
            <a:endParaRPr lang="en-US" sz="1000" dirty="0"/>
          </a:p>
        </p:txBody>
      </p:sp>
      <p:sp>
        <p:nvSpPr>
          <p:cNvPr id="12" name="TextBox 11"/>
          <p:cNvSpPr txBox="1"/>
          <p:nvPr/>
        </p:nvSpPr>
        <p:spPr>
          <a:xfrm>
            <a:off x="3744441" y="4023364"/>
            <a:ext cx="2493182" cy="553998"/>
          </a:xfrm>
          <a:prstGeom prst="rect">
            <a:avLst/>
          </a:prstGeom>
          <a:noFill/>
        </p:spPr>
        <p:txBody>
          <a:bodyPr wrap="square" rtlCol="0">
            <a:spAutoFit/>
          </a:bodyPr>
          <a:lstStyle/>
          <a:p>
            <a:r>
              <a:rPr lang="en-US" sz="1000" dirty="0" smtClean="0"/>
              <a:t>This example shows how children can begin to read rhythm notation by learning traditional songs or rhymes.</a:t>
            </a:r>
            <a:endParaRPr lang="en-US" sz="1000" dirty="0"/>
          </a:p>
        </p:txBody>
      </p:sp>
      <p:sp>
        <p:nvSpPr>
          <p:cNvPr id="13" name="TextBox 12"/>
          <p:cNvSpPr txBox="1"/>
          <p:nvPr/>
        </p:nvSpPr>
        <p:spPr>
          <a:xfrm>
            <a:off x="4890074" y="6067036"/>
            <a:ext cx="1680797" cy="553998"/>
          </a:xfrm>
          <a:prstGeom prst="rect">
            <a:avLst/>
          </a:prstGeom>
          <a:noFill/>
        </p:spPr>
        <p:txBody>
          <a:bodyPr wrap="square" rtlCol="0">
            <a:spAutoFit/>
          </a:bodyPr>
          <a:lstStyle/>
          <a:p>
            <a:r>
              <a:rPr lang="en-US" sz="1000" dirty="0" smtClean="0"/>
              <a:t>This example shows how syllables can be used to chant rhythms.</a:t>
            </a:r>
            <a:endParaRPr lang="en-US" sz="1000" dirty="0"/>
          </a:p>
        </p:txBody>
      </p:sp>
    </p:spTree>
    <p:extLst>
      <p:ext uri="{BB962C8B-B14F-4D97-AF65-F5344CB8AC3E}">
        <p14:creationId xmlns:p14="http://schemas.microsoft.com/office/powerpoint/2010/main" val="3935418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i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677" y="1259704"/>
            <a:ext cx="1524000" cy="1533525"/>
          </a:xfrm>
          <a:prstGeom prst="rect">
            <a:avLst/>
          </a:prstGeom>
          <a:ln>
            <a:solidFill>
              <a:schemeClr val="tx1"/>
            </a:solidFill>
          </a:ln>
        </p:spPr>
      </p:pic>
      <p:pic>
        <p:nvPicPr>
          <p:cNvPr id="4" name="Picture 3" descr="patapangridsmal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8218" y="392219"/>
            <a:ext cx="4191000" cy="3238500"/>
          </a:xfrm>
          <a:prstGeom prst="rect">
            <a:avLst/>
          </a:prstGeom>
          <a:ln>
            <a:solidFill>
              <a:schemeClr val="tx1"/>
            </a:solidFill>
          </a:ln>
        </p:spPr>
      </p:pic>
      <p:pic>
        <p:nvPicPr>
          <p:cNvPr id="5" name="Picture 4" descr="thumbnail.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66677" y="3866161"/>
            <a:ext cx="2816161" cy="2112121"/>
          </a:xfrm>
          <a:prstGeom prst="rect">
            <a:avLst/>
          </a:prstGeom>
          <a:ln>
            <a:solidFill>
              <a:schemeClr val="tx1"/>
            </a:solidFill>
          </a:ln>
        </p:spPr>
      </p:pic>
      <p:pic>
        <p:nvPicPr>
          <p:cNvPr id="6" name="Picture 5" descr="rhythm-grid-notes2-300x261.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733285" y="3866161"/>
            <a:ext cx="2758630" cy="2400008"/>
          </a:xfrm>
          <a:prstGeom prst="rect">
            <a:avLst/>
          </a:prstGeom>
          <a:ln>
            <a:solidFill>
              <a:schemeClr val="tx1"/>
            </a:solidFill>
          </a:ln>
        </p:spPr>
      </p:pic>
      <p:sp>
        <p:nvSpPr>
          <p:cNvPr id="7" name="TextBox 6"/>
          <p:cNvSpPr txBox="1"/>
          <p:nvPr/>
        </p:nvSpPr>
        <p:spPr>
          <a:xfrm>
            <a:off x="476226" y="392219"/>
            <a:ext cx="4201992" cy="369332"/>
          </a:xfrm>
          <a:prstGeom prst="rect">
            <a:avLst/>
          </a:prstGeom>
          <a:noFill/>
        </p:spPr>
        <p:txBody>
          <a:bodyPr wrap="square" rtlCol="0">
            <a:spAutoFit/>
          </a:bodyPr>
          <a:lstStyle/>
          <a:p>
            <a:r>
              <a:rPr lang="en-US" dirty="0" smtClean="0"/>
              <a:t>Examples of rhythm grid notation:</a:t>
            </a:r>
            <a:endParaRPr lang="en-US" dirty="0"/>
          </a:p>
        </p:txBody>
      </p:sp>
      <p:sp>
        <p:nvSpPr>
          <p:cNvPr id="8" name="TextBox 7"/>
          <p:cNvSpPr txBox="1"/>
          <p:nvPr/>
        </p:nvSpPr>
        <p:spPr>
          <a:xfrm>
            <a:off x="3856493" y="4361104"/>
            <a:ext cx="1671459" cy="1323439"/>
          </a:xfrm>
          <a:prstGeom prst="rect">
            <a:avLst/>
          </a:prstGeom>
          <a:noFill/>
        </p:spPr>
        <p:txBody>
          <a:bodyPr wrap="square" rtlCol="0">
            <a:spAutoFit/>
          </a:bodyPr>
          <a:lstStyle/>
          <a:p>
            <a:r>
              <a:rPr lang="en-US" sz="1000" dirty="0" smtClean="0"/>
              <a:t>These examples show how computer programmes can be used to develop notation skills.  E.g. Charanga, Groovy Music by Sibelius or 2Simple Music Toolkit.</a:t>
            </a:r>
            <a:endParaRPr lang="en-US" sz="1000" dirty="0"/>
          </a:p>
        </p:txBody>
      </p:sp>
    </p:spTree>
    <p:extLst>
      <p:ext uri="{BB962C8B-B14F-4D97-AF65-F5344CB8AC3E}">
        <p14:creationId xmlns:p14="http://schemas.microsoft.com/office/powerpoint/2010/main" val="3450080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Inter-related Dimensions</a:t>
            </a:r>
            <a:endParaRPr lang="en-US" dirty="0"/>
          </a:p>
        </p:txBody>
      </p:sp>
      <p:sp>
        <p:nvSpPr>
          <p:cNvPr id="4" name="TextBox 3"/>
          <p:cNvSpPr txBox="1"/>
          <p:nvPr/>
        </p:nvSpPr>
        <p:spPr>
          <a:xfrm>
            <a:off x="793709" y="1444532"/>
            <a:ext cx="7666300" cy="369332"/>
          </a:xfrm>
          <a:prstGeom prst="rect">
            <a:avLst/>
          </a:prstGeom>
          <a:noFill/>
        </p:spPr>
        <p:txBody>
          <a:bodyPr wrap="square" rtlCol="0">
            <a:spAutoFit/>
          </a:bodyPr>
          <a:lstStyle/>
          <a:p>
            <a:r>
              <a:rPr lang="en-US" dirty="0" smtClean="0"/>
              <a:t>This is a new term that refers to:</a:t>
            </a:r>
          </a:p>
        </p:txBody>
      </p:sp>
      <p:sp>
        <p:nvSpPr>
          <p:cNvPr id="3" name="TextBox 2"/>
          <p:cNvSpPr txBox="1"/>
          <p:nvPr/>
        </p:nvSpPr>
        <p:spPr>
          <a:xfrm>
            <a:off x="793709" y="1828662"/>
            <a:ext cx="7507183" cy="2308324"/>
          </a:xfrm>
          <a:prstGeom prst="rect">
            <a:avLst/>
          </a:prstGeom>
          <a:noFill/>
        </p:spPr>
        <p:txBody>
          <a:bodyPr wrap="none" rtlCol="0">
            <a:spAutoFit/>
          </a:bodyPr>
          <a:lstStyle/>
          <a:p>
            <a:pPr marL="285750" indent="-285750">
              <a:buFont typeface="Arial"/>
              <a:buChar char="•"/>
            </a:pPr>
            <a:r>
              <a:rPr lang="en-US" dirty="0" smtClean="0"/>
              <a:t>Pitch (high and low)</a:t>
            </a:r>
          </a:p>
          <a:p>
            <a:pPr marL="285750" indent="-285750">
              <a:buFont typeface="Arial"/>
              <a:buChar char="•"/>
            </a:pPr>
            <a:r>
              <a:rPr lang="en-US" dirty="0" smtClean="0"/>
              <a:t>Duration (long and short)</a:t>
            </a:r>
          </a:p>
          <a:p>
            <a:pPr marL="285750" indent="-285750">
              <a:buFont typeface="Arial"/>
              <a:buChar char="•"/>
            </a:pPr>
            <a:r>
              <a:rPr lang="en-US" dirty="0" smtClean="0"/>
              <a:t>Dynamics (loud and soft)</a:t>
            </a:r>
          </a:p>
          <a:p>
            <a:pPr marL="285750" indent="-285750">
              <a:buFont typeface="Arial"/>
              <a:buChar char="•"/>
            </a:pPr>
            <a:r>
              <a:rPr lang="en-US" dirty="0" smtClean="0"/>
              <a:t>Tempo (fast and slow)</a:t>
            </a:r>
          </a:p>
          <a:p>
            <a:pPr marL="285750" indent="-285750">
              <a:buFont typeface="Arial"/>
              <a:buChar char="•"/>
            </a:pPr>
            <a:r>
              <a:rPr lang="en-US" dirty="0" smtClean="0"/>
              <a:t>Timbre (the quality of the sound, e.g. rough or smooth)</a:t>
            </a:r>
          </a:p>
          <a:p>
            <a:pPr marL="285750" indent="-285750">
              <a:buFont typeface="Arial"/>
              <a:buChar char="•"/>
            </a:pPr>
            <a:r>
              <a:rPr lang="en-US" dirty="0" smtClean="0"/>
              <a:t>Texture (the number of layers in the sound, e.g. thin or thick)</a:t>
            </a:r>
          </a:p>
          <a:p>
            <a:pPr marL="285750" indent="-285750">
              <a:buFont typeface="Arial"/>
              <a:buChar char="•"/>
            </a:pPr>
            <a:r>
              <a:rPr lang="en-US" dirty="0" smtClean="0"/>
              <a:t>Structure (how musical ideas are </a:t>
            </a:r>
            <a:r>
              <a:rPr lang="en-US" dirty="0" err="1" smtClean="0"/>
              <a:t>organised</a:t>
            </a:r>
            <a:r>
              <a:rPr lang="en-US" dirty="0" smtClean="0"/>
              <a:t>, e.g. verse &amp; chorus)</a:t>
            </a:r>
          </a:p>
          <a:p>
            <a:pPr marL="285750" indent="-285750">
              <a:buFont typeface="Arial"/>
              <a:buChar char="•"/>
            </a:pPr>
            <a:r>
              <a:rPr lang="en-US" dirty="0" smtClean="0"/>
              <a:t>Appropriate musical notations (how music is written down)</a:t>
            </a:r>
            <a:endParaRPr lang="en-US" dirty="0"/>
          </a:p>
        </p:txBody>
      </p:sp>
      <p:sp>
        <p:nvSpPr>
          <p:cNvPr id="6" name="TextBox 5"/>
          <p:cNvSpPr txBox="1"/>
          <p:nvPr/>
        </p:nvSpPr>
        <p:spPr>
          <a:xfrm>
            <a:off x="793709" y="4163317"/>
            <a:ext cx="7666300" cy="2308324"/>
          </a:xfrm>
          <a:prstGeom prst="rect">
            <a:avLst/>
          </a:prstGeom>
          <a:noFill/>
        </p:spPr>
        <p:txBody>
          <a:bodyPr wrap="square" rtlCol="0">
            <a:spAutoFit/>
          </a:bodyPr>
          <a:lstStyle/>
          <a:p>
            <a:r>
              <a:rPr lang="en-US" dirty="0" smtClean="0"/>
              <a:t>In the previous music curriculum, these dimensions were called ‘</a:t>
            </a:r>
            <a:r>
              <a:rPr lang="en-US" b="1" dirty="0" smtClean="0"/>
              <a:t>musical elements</a:t>
            </a:r>
            <a:r>
              <a:rPr lang="en-US" dirty="0" smtClean="0"/>
              <a:t>’.  The terminology has changed to emphasise the way that all these aspects of music connect to each other.  </a:t>
            </a:r>
          </a:p>
          <a:p>
            <a:r>
              <a:rPr lang="en-US" dirty="0" smtClean="0"/>
              <a:t>It is important that individual elements are not taught in isolation, but rather that links are made continuously between these different musical characteristics.  This may have implications for the </a:t>
            </a:r>
            <a:r>
              <a:rPr lang="en-US" dirty="0" err="1" smtClean="0"/>
              <a:t>organisation</a:t>
            </a:r>
            <a:r>
              <a:rPr lang="en-US" dirty="0" smtClean="0"/>
              <a:t> of schemes of work if pupils currently learn about one musical element at a time.</a:t>
            </a:r>
            <a:endParaRPr lang="en-US" dirty="0"/>
          </a:p>
        </p:txBody>
      </p:sp>
    </p:spTree>
    <p:extLst>
      <p:ext uri="{BB962C8B-B14F-4D97-AF65-F5344CB8AC3E}">
        <p14:creationId xmlns:p14="http://schemas.microsoft.com/office/powerpoint/2010/main" val="30149890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164</TotalTime>
  <Words>1513</Words>
  <Application>Microsoft Office PowerPoint</Application>
  <PresentationFormat>On-screen Show (4:3)</PresentationFormat>
  <Paragraphs>95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Breeze</vt:lpstr>
      <vt:lpstr>Music and the new curriculum 2014</vt:lpstr>
      <vt:lpstr>Guidance Contents</vt:lpstr>
      <vt:lpstr>Music history and the  musical canon*</vt:lpstr>
      <vt:lpstr>Music history and the  musical canon cont.</vt:lpstr>
      <vt:lpstr>Notations*</vt:lpstr>
      <vt:lpstr>PowerPoint Presentation</vt:lpstr>
      <vt:lpstr>PowerPoint Presentation</vt:lpstr>
      <vt:lpstr>PowerPoint Presentation</vt:lpstr>
      <vt:lpstr>Inter-related Dimensions</vt:lpstr>
      <vt:lpstr>Instrumental Learning</vt:lpstr>
      <vt:lpstr>Music and technology</vt:lpstr>
      <vt:lpstr>Assessment and Progression without Levels</vt:lpstr>
      <vt:lpstr>Omissions</vt:lpstr>
      <vt:lpstr>Further 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Music and the new curriculum 2014</dc:title>
  <dc:creator>Emily Keeler</dc:creator>
  <cp:lastModifiedBy>Salmon, Davina</cp:lastModifiedBy>
  <cp:revision>27</cp:revision>
  <dcterms:created xsi:type="dcterms:W3CDTF">2014-03-17T14:18:26Z</dcterms:created>
  <dcterms:modified xsi:type="dcterms:W3CDTF">2014-06-06T11:57:20Z</dcterms:modified>
</cp:coreProperties>
</file>